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7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206" y="114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2" y="1079398"/>
            <a:ext cx="10728960" cy="50718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378" spc="-7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87" y="6336883"/>
            <a:ext cx="10728960" cy="1625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 sz="3413"/>
            </a:lvl2pPr>
            <a:lvl3pPr marL="1300460" indent="0" algn="ctr">
              <a:buNone/>
              <a:defRPr sz="3413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F2F5-0184-4CD7-8162-81223D14EB5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5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F63A-25B4-4746-95B7-4605CE2EE2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8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86385"/>
            <a:ext cx="2804160" cy="81918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86385"/>
            <a:ext cx="8249920" cy="819185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893-5CC4-4026-AB91-63295E7197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D428-36B3-4D68-AE84-E1216000C9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38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079398"/>
            <a:ext cx="10728960" cy="507187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37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6333338"/>
            <a:ext cx="10728960" cy="1625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B25-8F7F-4FC6-9820-F97F9A11DDF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432" y="2625046"/>
            <a:ext cx="5266944" cy="5722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448" y="2625045"/>
            <a:ext cx="5266944" cy="5722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41-3D06-4D0F-85C0-3E55E3B8C3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0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3672654"/>
            <a:ext cx="5266944" cy="4674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448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3672653"/>
            <a:ext cx="5266944" cy="4674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8836-8101-40A3-8309-5B5F1A57DC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7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B782-6336-4B86-A0F3-CAA7BDE059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43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26A0-1E24-4DF2-B8D5-1377C215D6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38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32084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309409" y="0"/>
            <a:ext cx="68275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845311"/>
            <a:ext cx="3413760" cy="3251200"/>
          </a:xfrm>
        </p:spPr>
        <p:txBody>
          <a:bodyPr anchor="b">
            <a:norm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1040384"/>
            <a:ext cx="6925056" cy="7477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4161536"/>
            <a:ext cx="3413760" cy="48058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547" y="9187252"/>
            <a:ext cx="2793078" cy="519289"/>
          </a:xfrm>
        </p:spPr>
        <p:txBody>
          <a:bodyPr/>
          <a:lstStyle>
            <a:lvl1pPr algn="l">
              <a:defRPr/>
            </a:lvl1pPr>
          </a:lstStyle>
          <a:p>
            <a:fld id="{70DDF080-5E8C-48AD-84E5-6C08B304C14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9187252"/>
            <a:ext cx="4958080" cy="51928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F6796-A830-4E8A-9DE9-561475A4CA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1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044267"/>
            <a:ext cx="13001414" cy="270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990330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7217664"/>
            <a:ext cx="10793984" cy="1170432"/>
          </a:xfrm>
        </p:spPr>
        <p:txBody>
          <a:bodyPr tIns="0" bIns="0" anchor="b">
            <a:no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3004784" cy="699033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2" y="8401101"/>
            <a:ext cx="10793984" cy="84531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53"/>
              </a:spcAft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E993-D6B3-42CD-89E2-9FDCEA1685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103360"/>
            <a:ext cx="13004801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008805"/>
            <a:ext cx="13004801" cy="945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1" y="2625044"/>
            <a:ext cx="10728961" cy="5722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4" y="9187252"/>
            <a:ext cx="263708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490" y="9187252"/>
            <a:ext cx="139949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rgbClr val="FFFFFF"/>
                </a:solidFill>
              </a:defRPr>
            </a:lvl1pPr>
          </a:lstStyle>
          <a:p>
            <a:fld id="{D7DDFD5E-818D-435B-BEC0-CCD57970D0E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101" y="2471602"/>
            <a:ext cx="106314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30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1300460" rtl="0" eaLnBrk="1" latinLnBrk="0" hangingPunct="1">
        <a:lnSpc>
          <a:spcPct val="85000"/>
        </a:lnSpc>
        <a:spcBef>
          <a:spcPct val="0"/>
        </a:spcBef>
        <a:buNone/>
        <a:defRPr sz="6827" kern="1200" spc="-7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0046" indent="-130046" algn="l" defTabSz="1300460" rtl="0" eaLnBrk="1" latinLnBrk="0" hangingPunct="1">
        <a:lnSpc>
          <a:spcPct val="90000"/>
        </a:lnSpc>
        <a:spcBef>
          <a:spcPts val="1707"/>
        </a:spcBef>
        <a:spcAft>
          <a:spcPts val="28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6193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6285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6377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6469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6442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4886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0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774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922463"/>
            <a:ext cx="11977687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/>
          </p:cNvSpPr>
          <p:nvPr/>
        </p:nvSpPr>
        <p:spPr bwMode="auto">
          <a:xfrm>
            <a:off x="923925" y="410106"/>
            <a:ext cx="5488682" cy="10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63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Molflow tutorial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962025" y="1377553"/>
            <a:ext cx="5639044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000"/>
              <a:t>Monte Carlo simulation of ultra high vacuum systems</a:t>
            </a: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3401667" y="8459959"/>
            <a:ext cx="6398803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2020.10.07, </a:t>
            </a:r>
            <a:r>
              <a:rPr lang="en-US" altLang="en-US" sz="2800" dirty="0"/>
              <a:t>Roberto Kersevan, Marton Ady</a:t>
            </a:r>
          </a:p>
        </p:txBody>
      </p:sp>
      <p:pic>
        <p:nvPicPr>
          <p:cNvPr id="4101" name="Picture 5" descr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8" y="557213"/>
            <a:ext cx="1219200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827588"/>
            <a:ext cx="541655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233488"/>
            <a:ext cx="5867400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119188"/>
            <a:ext cx="6176962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/>
          </p:cNvSpPr>
          <p:nvPr/>
        </p:nvSpPr>
        <p:spPr bwMode="auto">
          <a:xfrm>
            <a:off x="1870075" y="422236"/>
            <a:ext cx="2346989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Molflow (1990)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2073431" y="850900"/>
            <a:ext cx="1940275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000"/>
              <a:t>Roberto Kersevan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8042275" y="422236"/>
            <a:ext cx="2637132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Molflow+ (2008-)</a:t>
            </a:r>
          </a:p>
        </p:txBody>
      </p:sp>
      <p:pic>
        <p:nvPicPr>
          <p:cNvPr id="13319" name="Picture 7" descr="pasted-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6272213"/>
            <a:ext cx="2646362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7981950" y="4773613"/>
            <a:ext cx="3222625" cy="1279525"/>
            <a:chOff x="0" y="0"/>
            <a:chExt cx="3221476" cy="1278958"/>
          </a:xfrm>
        </p:grpSpPr>
        <p:pic>
          <p:nvPicPr>
            <p:cNvPr id="13321" name="Picture 9" descr="pasted-imag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21476" cy="127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2" name="Rectangle 10"/>
            <p:cNvSpPr>
              <a:spLocks/>
            </p:cNvSpPr>
            <p:nvPr/>
          </p:nvSpPr>
          <p:spPr bwMode="auto">
            <a:xfrm>
              <a:off x="104302" y="740952"/>
              <a:ext cx="517364" cy="228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en-US" altLang="en-US" sz="900">
                  <a:latin typeface="Gill Sans SemiBold" charset="0"/>
                  <a:ea typeface="Gill Sans SemiBold" charset="0"/>
                  <a:cs typeface="Gill Sans SemiBold" charset="0"/>
                  <a:sym typeface="Gill Sans SemiBold" charset="0"/>
                </a:rPr>
                <a:t>molflow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624138"/>
            <a:ext cx="4635500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644775"/>
            <a:ext cx="4221162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/>
          </p:cNvSpPr>
          <p:nvPr/>
        </p:nvSpPr>
        <p:spPr bwMode="auto">
          <a:xfrm>
            <a:off x="4774208" y="652423"/>
            <a:ext cx="3857787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Step 1: creating geometry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2559050" y="1939271"/>
            <a:ext cx="812723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200"/>
              <a:t>CAD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8837613" y="1958321"/>
            <a:ext cx="1697581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200"/>
              <a:t>Molflow+</a:t>
            </a: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5507038" y="4241800"/>
            <a:ext cx="2079625" cy="1270000"/>
          </a:xfrm>
          <a:prstGeom prst="rightArrow">
            <a:avLst>
              <a:gd name="adj1" fmla="val 32000"/>
              <a:gd name="adj2" fmla="val 101889"/>
            </a:avLst>
          </a:prstGeom>
          <a:solidFill>
            <a:srgbClr val="8087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altLang="en-US" sz="2000">
                <a:solidFill>
                  <a:srgbClr val="FFFFFF"/>
                </a:solidFill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STL format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2697163" y="28575"/>
            <a:ext cx="7697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44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WORKING WITH MOLFLOW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184275"/>
            <a:ext cx="10136187" cy="785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4846216" y="640297"/>
            <a:ext cx="3310778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Step 2: adding physics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697163" y="28575"/>
            <a:ext cx="7697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44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WORKING WITH MOLFLOW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574800"/>
            <a:ext cx="4567237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574800"/>
            <a:ext cx="4611687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574800"/>
            <a:ext cx="4497387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574800"/>
            <a:ext cx="4554537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574800"/>
            <a:ext cx="4454525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574800"/>
            <a:ext cx="4614862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566863"/>
            <a:ext cx="4625975" cy="1017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6062663"/>
            <a:ext cx="44831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3" name="Rectangle 9"/>
          <p:cNvSpPr>
            <a:spLocks/>
          </p:cNvSpPr>
          <p:nvPr/>
        </p:nvSpPr>
        <p:spPr bwMode="auto">
          <a:xfrm>
            <a:off x="4342279" y="709534"/>
            <a:ext cx="4407553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Step 3: simulation and results</a:t>
            </a:r>
          </a:p>
        </p:txBody>
      </p:sp>
      <p:sp>
        <p:nvSpPr>
          <p:cNvPr id="16394" name="Rectangle 10"/>
          <p:cNvSpPr>
            <a:spLocks/>
          </p:cNvSpPr>
          <p:nvPr/>
        </p:nvSpPr>
        <p:spPr bwMode="auto">
          <a:xfrm>
            <a:off x="2697163" y="28575"/>
            <a:ext cx="7697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44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WORKING WITH MOLFLOW</a:t>
            </a:r>
          </a:p>
        </p:txBody>
      </p:sp>
      <p:pic>
        <p:nvPicPr>
          <p:cNvPr id="16395" name="Picture 11" descr="pasted-image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6710363"/>
            <a:ext cx="5054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sted-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8878" r="3804" b="2162"/>
          <a:stretch>
            <a:fillRect/>
          </a:stretch>
        </p:blipFill>
        <p:spPr bwMode="auto">
          <a:xfrm>
            <a:off x="872176" y="5083628"/>
            <a:ext cx="5538788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/>
          </p:cNvSpPr>
          <p:nvPr/>
        </p:nvSpPr>
        <p:spPr bwMode="auto">
          <a:xfrm>
            <a:off x="6682934" y="3409378"/>
            <a:ext cx="3444854" cy="9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5200"/>
              <a:t>Q=C*(p</a:t>
            </a:r>
            <a:r>
              <a:rPr lang="en-US" altLang="en-US" sz="5200" baseline="-25000"/>
              <a:t>1</a:t>
            </a:r>
            <a:r>
              <a:rPr lang="en-US" altLang="en-US" sz="5200"/>
              <a:t>-p</a:t>
            </a:r>
            <a:r>
              <a:rPr lang="en-US" altLang="en-US" sz="5200" baseline="-25000"/>
              <a:t>2</a:t>
            </a:r>
            <a:r>
              <a:rPr lang="en-US" altLang="en-US" sz="5200"/>
              <a:t>)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2950722" y="3454383"/>
            <a:ext cx="18224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4900"/>
              <a:t>P=Q/S</a:t>
            </a: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193224" y="151607"/>
            <a:ext cx="9934564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altLang="en-US" sz="44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Vacuum calculations: analytic method</a:t>
            </a:r>
          </a:p>
        </p:txBody>
      </p:sp>
      <p:pic>
        <p:nvPicPr>
          <p:cNvPr id="5126" name="Picture 6" descr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88" y="4531858"/>
            <a:ext cx="5291138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/>
          </p:cNvSpPr>
          <p:nvPr/>
        </p:nvSpPr>
        <p:spPr bwMode="auto">
          <a:xfrm>
            <a:off x="3250759" y="1462914"/>
            <a:ext cx="6864350" cy="503237"/>
          </a:xfrm>
          <a:prstGeom prst="rect">
            <a:avLst/>
          </a:prstGeom>
          <a:noFill/>
          <a:ln w="25400" cap="flat" cmpd="sng">
            <a:solidFill>
              <a:srgbClr val="808785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6330509" y="1978851"/>
            <a:ext cx="704850" cy="704850"/>
            <a:chOff x="0" y="0"/>
            <a:chExt cx="704488" cy="704488"/>
          </a:xfrm>
        </p:grpSpPr>
        <p:sp>
          <p:nvSpPr>
            <p:cNvPr id="5129" name="Oval 9"/>
            <p:cNvSpPr>
              <a:spLocks/>
            </p:cNvSpPr>
            <p:nvPr/>
          </p:nvSpPr>
          <p:spPr bwMode="auto">
            <a:xfrm>
              <a:off x="0" y="0"/>
              <a:ext cx="704488" cy="704488"/>
            </a:xfrm>
            <a:prstGeom prst="ellipse">
              <a:avLst/>
            </a:prstGeom>
            <a:noFill/>
            <a:ln w="25400" cap="flat" cmpd="sng">
              <a:solidFill>
                <a:srgbClr val="808785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48913" y="168153"/>
              <a:ext cx="187784" cy="518274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440738" y="171821"/>
              <a:ext cx="212967" cy="522367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</p:grp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9035609" y="1978851"/>
            <a:ext cx="703262" cy="704850"/>
            <a:chOff x="0" y="0"/>
            <a:chExt cx="704488" cy="704488"/>
          </a:xfrm>
        </p:grpSpPr>
        <p:sp>
          <p:nvSpPr>
            <p:cNvPr id="5133" name="Oval 13"/>
            <p:cNvSpPr>
              <a:spLocks/>
            </p:cNvSpPr>
            <p:nvPr/>
          </p:nvSpPr>
          <p:spPr bwMode="auto">
            <a:xfrm>
              <a:off x="0" y="0"/>
              <a:ext cx="704488" cy="704488"/>
            </a:xfrm>
            <a:prstGeom prst="ellipse">
              <a:avLst/>
            </a:prstGeom>
            <a:noFill/>
            <a:ln w="25400" cap="flat" cmpd="sng">
              <a:solidFill>
                <a:srgbClr val="808785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48913" y="168153"/>
              <a:ext cx="187784" cy="518274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H="1">
              <a:off x="440738" y="171821"/>
              <a:ext cx="212967" cy="522367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</p:grp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3626996" y="1978851"/>
            <a:ext cx="704850" cy="704850"/>
            <a:chOff x="0" y="0"/>
            <a:chExt cx="704488" cy="704488"/>
          </a:xfrm>
        </p:grpSpPr>
        <p:sp>
          <p:nvSpPr>
            <p:cNvPr id="5137" name="Oval 17"/>
            <p:cNvSpPr>
              <a:spLocks/>
            </p:cNvSpPr>
            <p:nvPr/>
          </p:nvSpPr>
          <p:spPr bwMode="auto">
            <a:xfrm>
              <a:off x="0" y="0"/>
              <a:ext cx="704488" cy="704488"/>
            </a:xfrm>
            <a:prstGeom prst="ellipse">
              <a:avLst/>
            </a:prstGeom>
            <a:noFill/>
            <a:ln w="25400" cap="flat" cmpd="sng">
              <a:solidFill>
                <a:srgbClr val="808785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48913" y="168153"/>
              <a:ext cx="187784" cy="518274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H="1">
              <a:off x="440738" y="171821"/>
              <a:ext cx="212967" cy="522367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</p:grpSp>
      <p:sp>
        <p:nvSpPr>
          <p:cNvPr id="5140" name="Rectangle 20"/>
          <p:cNvSpPr>
            <a:spLocks/>
          </p:cNvSpPr>
          <p:nvPr/>
        </p:nvSpPr>
        <p:spPr bwMode="auto">
          <a:xfrm>
            <a:off x="3815909" y="2697334"/>
            <a:ext cx="291747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200"/>
              <a:t>S</a:t>
            </a:r>
          </a:p>
        </p:txBody>
      </p:sp>
      <p:sp>
        <p:nvSpPr>
          <p:cNvPr id="5141" name="Rectangle 21"/>
          <p:cNvSpPr>
            <a:spLocks/>
          </p:cNvSpPr>
          <p:nvPr/>
        </p:nvSpPr>
        <p:spPr bwMode="auto">
          <a:xfrm>
            <a:off x="6519421" y="2678284"/>
            <a:ext cx="291747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200"/>
              <a:t>S</a:t>
            </a:r>
          </a:p>
        </p:txBody>
      </p:sp>
      <p:sp>
        <p:nvSpPr>
          <p:cNvPr id="5142" name="Rectangle 22"/>
          <p:cNvSpPr>
            <a:spLocks/>
          </p:cNvSpPr>
          <p:nvPr/>
        </p:nvSpPr>
        <p:spPr bwMode="auto">
          <a:xfrm>
            <a:off x="9222934" y="2678284"/>
            <a:ext cx="291747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200"/>
              <a:t>S</a:t>
            </a:r>
          </a:p>
        </p:txBody>
      </p: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4417571" y="2331276"/>
            <a:ext cx="1827213" cy="0"/>
            <a:chOff x="-1" y="0"/>
            <a:chExt cx="1827711" cy="1"/>
          </a:xfrm>
        </p:grpSpPr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781876" y="0"/>
              <a:ext cx="1045834" cy="1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H="1" flipV="1">
              <a:off x="-1" y="0"/>
              <a:ext cx="1045834" cy="1"/>
            </a:xfrm>
            <a:prstGeom prst="line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/>
            </a:p>
          </p:txBody>
        </p:sp>
      </p:grpSp>
      <p:sp>
        <p:nvSpPr>
          <p:cNvPr id="5146" name="Rectangle 26"/>
          <p:cNvSpPr>
            <a:spLocks/>
          </p:cNvSpPr>
          <p:nvPr/>
        </p:nvSpPr>
        <p:spPr bwMode="auto">
          <a:xfrm>
            <a:off x="5166871" y="2408409"/>
            <a:ext cx="275717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200"/>
              <a:t>L</a:t>
            </a:r>
          </a:p>
        </p:txBody>
      </p:sp>
      <p:sp>
        <p:nvSpPr>
          <p:cNvPr id="5147" name="Rectangle 27"/>
          <p:cNvSpPr>
            <a:spLocks/>
          </p:cNvSpPr>
          <p:nvPr/>
        </p:nvSpPr>
        <p:spPr bwMode="auto">
          <a:xfrm>
            <a:off x="2852296" y="1417809"/>
            <a:ext cx="339837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200"/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225550"/>
            <a:ext cx="47498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225550"/>
            <a:ext cx="47498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333" r="2289" b="55025"/>
          <a:stretch>
            <a:fillRect/>
          </a:stretch>
        </p:blipFill>
        <p:spPr bwMode="auto">
          <a:xfrm>
            <a:off x="2921000" y="4535488"/>
            <a:ext cx="716121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/>
          </p:cNvSpPr>
          <p:nvPr/>
        </p:nvSpPr>
        <p:spPr bwMode="auto">
          <a:xfrm>
            <a:off x="309712" y="268288"/>
            <a:ext cx="10848702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altLang="en-US" sz="44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Difficulty: Conductance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" y="4060825"/>
            <a:ext cx="65230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328512"/>
            <a:ext cx="8478837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606" y="4660777"/>
            <a:ext cx="6472971" cy="38974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701800"/>
            <a:ext cx="572452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1952554" y="1052552"/>
            <a:ext cx="3048142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Geometry: polygons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8502650" y="1049785"/>
            <a:ext cx="1588576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Gas input: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8502650" y="3486150"/>
            <a:ext cx="18653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900"/>
              <a:t>pV=NkT</a:t>
            </a:r>
          </a:p>
        </p:txBody>
      </p:sp>
      <p:sp>
        <p:nvSpPr>
          <p:cNvPr id="8197" name="Rectangle 5"/>
          <p:cNvSpPr>
            <a:spLocks/>
          </p:cNvSpPr>
          <p:nvPr/>
        </p:nvSpPr>
        <p:spPr bwMode="auto">
          <a:xfrm>
            <a:off x="6096000" y="4697413"/>
            <a:ext cx="66770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900"/>
              <a:t>1 Pa*m</a:t>
            </a:r>
            <a:r>
              <a:rPr lang="en-US" altLang="en-US" sz="3900" baseline="32000"/>
              <a:t>3</a:t>
            </a:r>
            <a:r>
              <a:rPr lang="en-US" altLang="en-US" sz="3900"/>
              <a:t>/s = 2.4*10</a:t>
            </a:r>
            <a:r>
              <a:rPr lang="en-US" altLang="en-US" sz="3900" baseline="32000"/>
              <a:t>20</a:t>
            </a:r>
            <a:r>
              <a:rPr lang="en-US" altLang="en-US" sz="3900"/>
              <a:t> molecules/s</a:t>
            </a: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6477000" y="5894388"/>
            <a:ext cx="59150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900"/>
              <a:t>Virtual / Physical particle ratio</a:t>
            </a:r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361504" y="151549"/>
            <a:ext cx="9073008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altLang="en-US" sz="44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Monte Carlo simulations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995363"/>
            <a:ext cx="7334250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5453063"/>
            <a:ext cx="6446837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/>
          </p:cNvSpPr>
          <p:nvPr/>
        </p:nvSpPr>
        <p:spPr bwMode="auto">
          <a:xfrm>
            <a:off x="5464175" y="104775"/>
            <a:ext cx="20748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/>
              <a:t>Ray tracing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901700"/>
            <a:ext cx="4937125" cy="3775075"/>
          </a:xfrm>
          <a:prstGeom prst="rect">
            <a:avLst/>
          </a:prstGeom>
          <a:noFill/>
          <a:ln>
            <a:noFill/>
          </a:ln>
          <a:effectLst>
            <a:outerShdw blurRad="127000" dist="76200" dir="5519984" algn="c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2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38213"/>
            <a:ext cx="6578600" cy="3614737"/>
          </a:xfrm>
          <a:prstGeom prst="rect">
            <a:avLst/>
          </a:prstGeom>
          <a:noFill/>
          <a:ln>
            <a:noFill/>
          </a:ln>
          <a:effectLst>
            <a:outerShdw blurRad="127000" dist="76200" dir="5519984" algn="c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243" name="Picture 3" descr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4" y="5924773"/>
            <a:ext cx="2249488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/>
          </p:cNvSpPr>
          <p:nvPr/>
        </p:nvSpPr>
        <p:spPr bwMode="auto">
          <a:xfrm>
            <a:off x="2989802" y="7109048"/>
            <a:ext cx="98758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800"/>
              <a:t>S [m</a:t>
            </a:r>
            <a:r>
              <a:rPr lang="en-US" altLang="en-US" sz="3800" baseline="32000"/>
              <a:t>3</a:t>
            </a:r>
            <a:r>
              <a:rPr lang="en-US" altLang="en-US" sz="3800"/>
              <a:t>/s] = </a:t>
            </a:r>
            <a:r>
              <a:rPr lang="en-US" altLang="en-US" sz="3800">
                <a:latin typeface="Gill Sans SemiBold" charset="0"/>
                <a:ea typeface="Gill Sans SemiBold" charset="0"/>
                <a:cs typeface="Gill Sans SemiBold" charset="0"/>
                <a:sym typeface="Gill Sans SemiBold" charset="0"/>
              </a:rPr>
              <a:t>sticking</a:t>
            </a:r>
            <a:r>
              <a:rPr lang="en-US" altLang="en-US" sz="3800"/>
              <a:t> [0..1] * 1/4 * A [m</a:t>
            </a:r>
            <a:r>
              <a:rPr lang="en-US" altLang="en-US" sz="3800" baseline="32000"/>
              <a:t>2</a:t>
            </a:r>
            <a:r>
              <a:rPr lang="en-US" altLang="en-US" sz="3800"/>
              <a:t>] * v</a:t>
            </a:r>
            <a:r>
              <a:rPr lang="en-US" altLang="en-US" sz="3800" baseline="-6000"/>
              <a:t>avg </a:t>
            </a:r>
            <a:r>
              <a:rPr lang="en-US" altLang="en-US" sz="3800"/>
              <a:t>[m/s]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478377" y="5162734"/>
            <a:ext cx="3278013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Pumping / absorption</a:t>
            </a: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500063" y="168236"/>
            <a:ext cx="1567930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2800"/>
              <a:t>Reflection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46250"/>
            <a:ext cx="8432800" cy="6273800"/>
          </a:xfrm>
          <a:prstGeom prst="rect">
            <a:avLst/>
          </a:prstGeom>
          <a:noFill/>
          <a:ln>
            <a:noFill/>
          </a:ln>
          <a:effectLst>
            <a:outerShdw blurRad="127000" dist="76200" dir="5519984" algn="c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266" name="Rectangle 2"/>
          <p:cNvSpPr>
            <a:spLocks/>
          </p:cNvSpPr>
          <p:nvPr/>
        </p:nvSpPr>
        <p:spPr bwMode="auto">
          <a:xfrm>
            <a:off x="237704" y="165503"/>
            <a:ext cx="3666581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3600"/>
              <a:t>Collecting statistics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28850"/>
            <a:ext cx="5514975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916113"/>
            <a:ext cx="4362450" cy="67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/>
          </p:cNvSpPr>
          <p:nvPr/>
        </p:nvSpPr>
        <p:spPr bwMode="auto">
          <a:xfrm>
            <a:off x="2343150" y="1355170"/>
            <a:ext cx="2791405" cy="9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5200"/>
              <a:t>MolFlow+</a:t>
            </a: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8134350" y="1355170"/>
            <a:ext cx="2417200" cy="9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altLang="en-US" sz="5200"/>
              <a:t>SynRad+</a:t>
            </a:r>
          </a:p>
        </p:txBody>
      </p:sp>
      <p:pic>
        <p:nvPicPr>
          <p:cNvPr id="12293" name="Picture 5" descr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25" y="331788"/>
            <a:ext cx="1154113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150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Gill Sans SemiBold</vt:lpstr>
      <vt:lpstr>Helvetica Neue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Marton Ady</dc:creator>
  <cp:lastModifiedBy>Marton Ady</cp:lastModifiedBy>
  <cp:revision>4</cp:revision>
  <dcterms:modified xsi:type="dcterms:W3CDTF">2020-10-06T13:50:01Z</dcterms:modified>
</cp:coreProperties>
</file>