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755" r:id="rId1"/>
  </p:sldMasterIdLst>
  <p:notesMasterIdLst>
    <p:notesMasterId r:id="rId19"/>
  </p:notesMasterIdLst>
  <p:sldIdLst>
    <p:sldId id="256" r:id="rId2"/>
    <p:sldId id="269" r:id="rId3"/>
    <p:sldId id="258" r:id="rId4"/>
    <p:sldId id="270" r:id="rId5"/>
    <p:sldId id="271" r:id="rId6"/>
    <p:sldId id="272" r:id="rId7"/>
    <p:sldId id="260" r:id="rId8"/>
    <p:sldId id="262" r:id="rId9"/>
    <p:sldId id="273" r:id="rId10"/>
    <p:sldId id="265" r:id="rId11"/>
    <p:sldId id="266" r:id="rId12"/>
    <p:sldId id="274" r:id="rId13"/>
    <p:sldId id="268" r:id="rId14"/>
    <p:sldId id="275" r:id="rId15"/>
    <p:sldId id="276" r:id="rId16"/>
    <p:sldId id="277" r:id="rId17"/>
    <p:sldId id="278" r:id="rId18"/>
  </p:sldIdLst>
  <p:sldSz cx="13004800" cy="975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122" y="90"/>
      </p:cViewPr>
      <p:guideLst>
        <p:guide orient="horz" pos="3072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charset="0"/>
              </a:rPr>
              <a:t>Second level</a:t>
            </a:r>
          </a:p>
          <a:p>
            <a:pPr lvl="2"/>
            <a:r>
              <a:rPr lang="en-US" altLang="en-US">
                <a:sym typeface="Helvetica Neue" charset="0"/>
              </a:rPr>
              <a:t>Third level</a:t>
            </a:r>
          </a:p>
          <a:p>
            <a:pPr lvl="3"/>
            <a:r>
              <a:rPr lang="en-US" altLang="en-US">
                <a:sym typeface="Helvetica Neue" charset="0"/>
              </a:rPr>
              <a:t>Fourth level</a:t>
            </a:r>
          </a:p>
          <a:p>
            <a:pPr lvl="4"/>
            <a:r>
              <a:rPr lang="en-US" alt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432" y="1079398"/>
            <a:ext cx="10728960" cy="507187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1378" spc="-7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387" y="6336883"/>
            <a:ext cx="10728960" cy="16256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 algn="ctr">
              <a:buNone/>
              <a:defRPr sz="3413"/>
            </a:lvl2pPr>
            <a:lvl3pPr marL="1300460" indent="0" algn="ctr">
              <a:buNone/>
              <a:defRPr sz="3413"/>
            </a:lvl3pPr>
            <a:lvl4pPr marL="1950690" indent="0" algn="ctr">
              <a:buNone/>
              <a:defRPr sz="2844"/>
            </a:lvl4pPr>
            <a:lvl5pPr marL="2600919" indent="0" algn="ctr">
              <a:buNone/>
              <a:defRPr sz="2844"/>
            </a:lvl5pPr>
            <a:lvl6pPr marL="3251149" indent="0" algn="ctr">
              <a:buNone/>
              <a:defRPr sz="2844"/>
            </a:lvl6pPr>
            <a:lvl7pPr marL="3901379" indent="0" algn="ctr">
              <a:buNone/>
              <a:defRPr sz="2844"/>
            </a:lvl7pPr>
            <a:lvl8pPr marL="4551609" indent="0" algn="ctr">
              <a:buNone/>
              <a:defRPr sz="2844"/>
            </a:lvl8pPr>
            <a:lvl9pPr marL="5201839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2017-05-24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F2F5-0184-4CD7-8162-81223D14EB5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5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2017-05-24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F63A-25B4-4746-95B7-4605CE2EE2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84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86385"/>
            <a:ext cx="2804160" cy="819185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86385"/>
            <a:ext cx="8249920" cy="8191855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2017-05-24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1893-5CC4-4026-AB91-63295E7197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00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2017-05-24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D428-36B3-4D68-AE84-E1216000C9A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38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1079398"/>
            <a:ext cx="10728960" cy="5071872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137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6333338"/>
            <a:ext cx="10728960" cy="16256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2017-05-24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8B25-8F7F-4FC6-9820-F97F9A11DDF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22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432" y="2625046"/>
            <a:ext cx="5266944" cy="57221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2448" y="2625045"/>
            <a:ext cx="5266944" cy="57221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2017-05-24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75A41-3D06-4D0F-85C0-3E55E3B8C32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01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0432" y="3672654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2448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2448" y="3672653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2017-05-24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28836-8101-40A3-8309-5B5F1A57DC5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76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2017-05-24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B782-6336-4B86-A0F3-CAA7BDE059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431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2017-05-24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26A0-1E24-4DF2-B8D5-1377C215D6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338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320843" cy="975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309409" y="0"/>
            <a:ext cx="68275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845311"/>
            <a:ext cx="3413760" cy="3251200"/>
          </a:xfrm>
        </p:spPr>
        <p:txBody>
          <a:bodyPr anchor="b">
            <a:norm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0" y="1040384"/>
            <a:ext cx="6925056" cy="7477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" y="4161536"/>
            <a:ext cx="3413760" cy="480586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547" y="9187252"/>
            <a:ext cx="2793078" cy="519289"/>
          </a:xfrm>
        </p:spPr>
        <p:txBody>
          <a:bodyPr/>
          <a:lstStyle>
            <a:lvl1pPr algn="l">
              <a:defRPr/>
            </a:lvl1pPr>
          </a:lstStyle>
          <a:p>
            <a:fld id="{70DDF080-5E8C-48AD-84E5-6C08B304C14E}" type="datetimeFigureOut">
              <a:rPr lang="en-US" smtClean="0"/>
              <a:t>2017-05-24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20640" y="9187252"/>
            <a:ext cx="4958080" cy="519289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AF6796-A830-4E8A-9DE9-561475A4CA2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71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044267"/>
            <a:ext cx="13001414" cy="27093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8" y="6990330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7217664"/>
            <a:ext cx="10793984" cy="1170432"/>
          </a:xfrm>
        </p:spPr>
        <p:txBody>
          <a:bodyPr tIns="0" bIns="0" anchor="b">
            <a:no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0"/>
            <a:ext cx="13004784" cy="6990330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432" y="8401101"/>
            <a:ext cx="10793984" cy="84531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853"/>
              </a:spcAft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2017-05-24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E993-D6B3-42CD-89E2-9FDCEA1685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11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9103360"/>
            <a:ext cx="13004801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9008805"/>
            <a:ext cx="13004801" cy="945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1" y="2625044"/>
            <a:ext cx="10728961" cy="57221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0434" y="9187252"/>
            <a:ext cx="263708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2017-05-24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1932" y="9187252"/>
            <a:ext cx="514432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0490" y="9187252"/>
            <a:ext cx="139949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>
                <a:solidFill>
                  <a:srgbClr val="FFFFFF"/>
                </a:solidFill>
              </a:defRPr>
            </a:lvl1pPr>
          </a:lstStyle>
          <a:p>
            <a:fld id="{D7DDFD5E-818D-435B-BEC0-CCD57970D0E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273101" y="2471602"/>
            <a:ext cx="1063142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30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1300460" rtl="0" eaLnBrk="1" latinLnBrk="0" hangingPunct="1">
        <a:lnSpc>
          <a:spcPct val="85000"/>
        </a:lnSpc>
        <a:spcBef>
          <a:spcPct val="0"/>
        </a:spcBef>
        <a:buNone/>
        <a:defRPr sz="6827" kern="1200" spc="-7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30046" indent="-130046" algn="l" defTabSz="1300460" rtl="0" eaLnBrk="1" latinLnBrk="0" hangingPunct="1">
        <a:lnSpc>
          <a:spcPct val="90000"/>
        </a:lnSpc>
        <a:spcBef>
          <a:spcPts val="1707"/>
        </a:spcBef>
        <a:spcAft>
          <a:spcPts val="284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6193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6285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66377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26469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56442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84886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3330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1774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1724438"/>
            <a:ext cx="11977687" cy="667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/>
          </p:cNvSpPr>
          <p:nvPr/>
        </p:nvSpPr>
        <p:spPr bwMode="auto">
          <a:xfrm>
            <a:off x="885776" y="215754"/>
            <a:ext cx="9826947" cy="15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Gas simulations with</a:t>
            </a:r>
            <a:b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</a:br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methods</a:t>
            </a:r>
          </a:p>
        </p:txBody>
      </p:sp>
      <p:sp>
        <p:nvSpPr>
          <p:cNvPr id="4100" name="Rectangle 4"/>
          <p:cNvSpPr>
            <a:spLocks/>
          </p:cNvSpPr>
          <p:nvPr/>
        </p:nvSpPr>
        <p:spPr bwMode="auto">
          <a:xfrm>
            <a:off x="3118024" y="8117160"/>
            <a:ext cx="7067256" cy="96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CERN Accelerator school – Glumsl</a:t>
            </a:r>
            <a:r>
              <a:rPr lang="hu-HU" altLang="en-US" sz="2800"/>
              <a:t>ö</a:t>
            </a:r>
            <a:r>
              <a:rPr lang="en-US" altLang="en-US" sz="2800"/>
              <a:t>v, Sweden</a:t>
            </a:r>
          </a:p>
          <a:p>
            <a:r>
              <a:rPr lang="en-US" altLang="en-US" sz="2800"/>
              <a:t>6-16 June 2017, Roberto Kersevan, Marton Ady</a:t>
            </a:r>
          </a:p>
        </p:txBody>
      </p:sp>
      <p:pic>
        <p:nvPicPr>
          <p:cNvPr id="4101" name="Picture 5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928" y="39690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4827588"/>
            <a:ext cx="5416550" cy="381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233488"/>
            <a:ext cx="5867400" cy="321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119188"/>
            <a:ext cx="61769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4"/>
          <p:cNvSpPr>
            <a:spLocks/>
          </p:cNvSpPr>
          <p:nvPr/>
        </p:nvSpPr>
        <p:spPr bwMode="auto">
          <a:xfrm>
            <a:off x="1870075" y="422236"/>
            <a:ext cx="2346989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 (1990)</a:t>
            </a:r>
          </a:p>
        </p:txBody>
      </p:sp>
      <p:sp>
        <p:nvSpPr>
          <p:cNvPr id="13317" name="Rectangle 5"/>
          <p:cNvSpPr>
            <a:spLocks/>
          </p:cNvSpPr>
          <p:nvPr/>
        </p:nvSpPr>
        <p:spPr bwMode="auto">
          <a:xfrm>
            <a:off x="2073431" y="850900"/>
            <a:ext cx="1940275" cy="41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000"/>
              <a:t>Roberto Kersevan</a:t>
            </a:r>
          </a:p>
        </p:txBody>
      </p:sp>
      <p:sp>
        <p:nvSpPr>
          <p:cNvPr id="13318" name="Rectangle 6"/>
          <p:cNvSpPr>
            <a:spLocks/>
          </p:cNvSpPr>
          <p:nvPr/>
        </p:nvSpPr>
        <p:spPr bwMode="auto">
          <a:xfrm>
            <a:off x="8042275" y="422236"/>
            <a:ext cx="263713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Molflow+ (2008-)</a:t>
            </a:r>
          </a:p>
        </p:txBody>
      </p:sp>
      <p:pic>
        <p:nvPicPr>
          <p:cNvPr id="13319" name="Picture 7" descr="pasted-ima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88" y="6272213"/>
            <a:ext cx="26463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3320" name="Group 8"/>
          <p:cNvGrpSpPr>
            <a:grpSpLocks/>
          </p:cNvGrpSpPr>
          <p:nvPr/>
        </p:nvGrpSpPr>
        <p:grpSpPr bwMode="auto">
          <a:xfrm>
            <a:off x="7981950" y="4773613"/>
            <a:ext cx="3222625" cy="1279525"/>
            <a:chOff x="0" y="0"/>
            <a:chExt cx="3221476" cy="1278958"/>
          </a:xfrm>
        </p:grpSpPr>
        <p:pic>
          <p:nvPicPr>
            <p:cNvPr id="13321" name="Picture 9" descr="pasted-imag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21476" cy="127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322" name="Rectangle 10"/>
            <p:cNvSpPr>
              <a:spLocks/>
            </p:cNvSpPr>
            <p:nvPr/>
          </p:nvSpPr>
          <p:spPr bwMode="auto">
            <a:xfrm>
              <a:off x="104302" y="740952"/>
              <a:ext cx="517364" cy="228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altLang="en-US" sz="900">
                  <a:latin typeface="Gill Sans SemiBold" charset="0"/>
                  <a:ea typeface="Gill Sans SemiBold" charset="0"/>
                  <a:cs typeface="Gill Sans SemiBold" charset="0"/>
                  <a:sym typeface="Gill Sans SemiBold" charset="0"/>
                </a:rPr>
                <a:t>molflow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624138"/>
            <a:ext cx="4635500" cy="478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2644775"/>
            <a:ext cx="4221162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/>
          </p:cNvSpPr>
          <p:nvPr/>
        </p:nvSpPr>
        <p:spPr bwMode="auto">
          <a:xfrm>
            <a:off x="4774208" y="652423"/>
            <a:ext cx="3857787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1: creating geometry</a:t>
            </a:r>
          </a:p>
        </p:txBody>
      </p:sp>
      <p:sp>
        <p:nvSpPr>
          <p:cNvPr id="14340" name="Rectangle 4"/>
          <p:cNvSpPr>
            <a:spLocks/>
          </p:cNvSpPr>
          <p:nvPr/>
        </p:nvSpPr>
        <p:spPr bwMode="auto">
          <a:xfrm>
            <a:off x="2559050" y="1939271"/>
            <a:ext cx="812723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CAD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8837613" y="1958321"/>
            <a:ext cx="1697581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Molflow+</a:t>
            </a:r>
          </a:p>
        </p:txBody>
      </p:sp>
      <p:sp>
        <p:nvSpPr>
          <p:cNvPr id="14342" name="AutoShape 6"/>
          <p:cNvSpPr>
            <a:spLocks/>
          </p:cNvSpPr>
          <p:nvPr/>
        </p:nvSpPr>
        <p:spPr bwMode="auto">
          <a:xfrm>
            <a:off x="5507038" y="4241800"/>
            <a:ext cx="2079625" cy="1270000"/>
          </a:xfrm>
          <a:prstGeom prst="rightArrow">
            <a:avLst>
              <a:gd name="adj1" fmla="val 32000"/>
              <a:gd name="adj2" fmla="val 101889"/>
            </a:avLst>
          </a:prstGeom>
          <a:solidFill>
            <a:srgbClr val="8087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r>
              <a:rPr lang="en-US" altLang="en-US" sz="2000">
                <a:solidFill>
                  <a:srgbClr val="FFFFFF"/>
                </a:solidFill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STL format</a:t>
            </a:r>
          </a:p>
        </p:txBody>
      </p:sp>
      <p:sp>
        <p:nvSpPr>
          <p:cNvPr id="14343" name="Rectangle 7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32" y="1060376"/>
            <a:ext cx="9754961" cy="7916380"/>
          </a:xfrm>
          <a:prstGeom prst="rect">
            <a:avLst/>
          </a:prstGeom>
        </p:spPr>
      </p:pic>
      <p:sp>
        <p:nvSpPr>
          <p:cNvPr id="3" name="Rectangle 3"/>
          <p:cNvSpPr>
            <a:spLocks/>
          </p:cNvSpPr>
          <p:nvPr/>
        </p:nvSpPr>
        <p:spPr bwMode="auto">
          <a:xfrm>
            <a:off x="4702200" y="268288"/>
            <a:ext cx="3310778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2: adding physics</a:t>
            </a:r>
          </a:p>
        </p:txBody>
      </p:sp>
    </p:spTree>
    <p:extLst>
      <p:ext uri="{BB962C8B-B14F-4D97-AF65-F5344CB8AC3E}">
        <p14:creationId xmlns:p14="http://schemas.microsoft.com/office/powerpoint/2010/main" val="4121719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Rectangle 9"/>
          <p:cNvSpPr>
            <a:spLocks/>
          </p:cNvSpPr>
          <p:nvPr/>
        </p:nvSpPr>
        <p:spPr bwMode="auto">
          <a:xfrm>
            <a:off x="4342279" y="709534"/>
            <a:ext cx="440755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3: simulation and results</a:t>
            </a:r>
          </a:p>
        </p:txBody>
      </p:sp>
      <p:sp>
        <p:nvSpPr>
          <p:cNvPr id="16394" name="Rectangle 10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92" y="2860576"/>
            <a:ext cx="10679015" cy="39343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7457"/>
            <a:ext cx="11041016" cy="79449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2223" y="8117160"/>
            <a:ext cx="2892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 molecules</a:t>
            </a:r>
          </a:p>
        </p:txBody>
      </p:sp>
    </p:spTree>
    <p:extLst>
      <p:ext uri="{BB962C8B-B14F-4D97-AF65-F5344CB8AC3E}">
        <p14:creationId xmlns:p14="http://schemas.microsoft.com/office/powerpoint/2010/main" val="749227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50542" cy="8192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2240" y="8268420"/>
            <a:ext cx="312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1000 molecules</a:t>
            </a:r>
          </a:p>
        </p:txBody>
      </p:sp>
    </p:spTree>
    <p:extLst>
      <p:ext uri="{BB962C8B-B14F-4D97-AF65-F5344CB8AC3E}">
        <p14:creationId xmlns:p14="http://schemas.microsoft.com/office/powerpoint/2010/main" val="295825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0"/>
            <a:ext cx="10974332" cy="8116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0903" y="8261176"/>
            <a:ext cx="2868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10k molecules</a:t>
            </a:r>
          </a:p>
        </p:txBody>
      </p:sp>
    </p:spTree>
    <p:extLst>
      <p:ext uri="{BB962C8B-B14F-4D97-AF65-F5344CB8AC3E}">
        <p14:creationId xmlns:p14="http://schemas.microsoft.com/office/powerpoint/2010/main" val="231533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22523" cy="7992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2223" y="8117160"/>
            <a:ext cx="310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100k molecules</a:t>
            </a:r>
          </a:p>
        </p:txBody>
      </p:sp>
    </p:spTree>
    <p:extLst>
      <p:ext uri="{BB962C8B-B14F-4D97-AF65-F5344CB8AC3E}">
        <p14:creationId xmlns:p14="http://schemas.microsoft.com/office/powerpoint/2010/main" val="4208358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84724" y="331842"/>
            <a:ext cx="10534650" cy="1446212"/>
          </a:xfrm>
        </p:spPr>
        <p:txBody>
          <a:bodyPr/>
          <a:lstStyle/>
          <a:p>
            <a:pPr algn="ctr"/>
            <a:r>
              <a:rPr lang="en-US"/>
              <a:t>Analytic methods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347627" y="2674592"/>
            <a:ext cx="2956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Utopia-Italic"/>
              </a:rPr>
              <a:t>p=Q/S</a:t>
            </a:r>
          </a:p>
          <a:p>
            <a:pPr algn="ctr"/>
            <a:r>
              <a:rPr lang="en-US" sz="4000" dirty="0">
                <a:latin typeface="Utopia-Italic"/>
              </a:rPr>
              <a:t>Q=C*</a:t>
            </a:r>
            <a:r>
              <a:rPr lang="en-US" sz="4000" dirty="0" err="1">
                <a:latin typeface="Utopia-Italic"/>
              </a:rPr>
              <a:t>dp</a:t>
            </a: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93408" y="2580166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436" y="3494598"/>
            <a:ext cx="16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throughput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5127" y="2186775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Pumping speed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31631" y="2519685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00638" y="3144020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07627" y="2902938"/>
            <a:ext cx="98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06596" y="2186211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input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23394" y="3688573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50533" y="4215277"/>
            <a:ext cx="141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15126" y="4213201"/>
            <a:ext cx="199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difference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728837" y="3927707"/>
            <a:ext cx="2905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434731" y="3935241"/>
            <a:ext cx="2901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53" y="1898684"/>
            <a:ext cx="6225820" cy="2875253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48" y="5236840"/>
            <a:ext cx="4840668" cy="2583765"/>
          </a:xfrm>
          <a:prstGeom prst="rect">
            <a:avLst/>
          </a:prstGeom>
        </p:spPr>
      </p:pic>
      <p:pic>
        <p:nvPicPr>
          <p:cNvPr id="19" name="Picture 1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18878" r="3804" b="2162"/>
          <a:stretch>
            <a:fillRect/>
          </a:stretch>
        </p:blipFill>
        <p:spPr bwMode="auto">
          <a:xfrm>
            <a:off x="888230" y="4986936"/>
            <a:ext cx="5065447" cy="356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37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4"/>
          <p:cNvSpPr>
            <a:spLocks/>
          </p:cNvSpPr>
          <p:nvPr/>
        </p:nvSpPr>
        <p:spPr bwMode="auto">
          <a:xfrm>
            <a:off x="309712" y="268288"/>
            <a:ext cx="10848702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Difficulty: Conductance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263921" y="3149378"/>
            <a:ext cx="6360143" cy="366708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06" y="1551970"/>
            <a:ext cx="5339319" cy="66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26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87042" y="522898"/>
            <a:ext cx="11217275" cy="1412875"/>
          </a:xfrm>
        </p:spPr>
        <p:txBody>
          <a:bodyPr/>
          <a:lstStyle/>
          <a:p>
            <a:pPr algn="ctr"/>
            <a:r>
              <a:rPr lang="en-US" b="1" dirty="0"/>
              <a:t>The idea: </a:t>
            </a:r>
            <a:r>
              <a:rPr lang="en-US" dirty="0"/>
              <a:t>Monte Carlo method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68643" y="2707456"/>
            <a:ext cx="4555505" cy="45555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5" name="Oval 4"/>
          <p:cNvSpPr/>
          <p:nvPr/>
        </p:nvSpPr>
        <p:spPr>
          <a:xfrm>
            <a:off x="368643" y="2707456"/>
            <a:ext cx="4555505" cy="455550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6" name="TextBox 5"/>
          <p:cNvSpPr txBox="1"/>
          <p:nvPr/>
        </p:nvSpPr>
        <p:spPr>
          <a:xfrm>
            <a:off x="1928761" y="4250821"/>
            <a:ext cx="1435265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</a:rPr>
              <a:t>Circle</a:t>
            </a:r>
          </a:p>
          <a:p>
            <a:pPr algn="ctr"/>
            <a:r>
              <a:rPr lang="en-US" sz="4267" b="1" dirty="0">
                <a:solidFill>
                  <a:schemeClr val="bg1"/>
                </a:solidFill>
              </a:rPr>
              <a:t>R=1</a:t>
            </a:r>
            <a:endParaRPr lang="en-US" sz="256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5728" y="7380721"/>
            <a:ext cx="2729914" cy="814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93" b="1" dirty="0">
                <a:solidFill>
                  <a:schemeClr val="accent1"/>
                </a:solidFill>
              </a:rPr>
              <a:t>Area=3.14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568" y="5046102"/>
            <a:ext cx="3016468" cy="1799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567" y="2707456"/>
            <a:ext cx="7230699" cy="2249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455" y="5524935"/>
            <a:ext cx="4330229" cy="841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192" y="6974811"/>
            <a:ext cx="6119125" cy="12569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487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830" y="1341251"/>
            <a:ext cx="3820010" cy="931025"/>
          </a:xfrm>
        </p:spPr>
        <p:txBody>
          <a:bodyPr>
            <a:normAutofit fontScale="90000"/>
          </a:bodyPr>
          <a:lstStyle/>
          <a:p>
            <a:r>
              <a:rPr lang="en-US" dirty="0"/>
              <a:t>Monte Carlo</a:t>
            </a:r>
            <a:endParaRPr lang="en-GB" dirty="0"/>
          </a:p>
        </p:txBody>
      </p:sp>
      <p:pic>
        <p:nvPicPr>
          <p:cNvPr id="4" name="pi m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71" end="13638.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345" y="2141785"/>
            <a:ext cx="5955433" cy="6108137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inside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/>
                            <m:t>all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circle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square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3413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413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221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701800"/>
            <a:ext cx="5724525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/>
          </p:cNvSpPr>
          <p:nvPr/>
        </p:nvSpPr>
        <p:spPr bwMode="auto">
          <a:xfrm>
            <a:off x="1952554" y="1052552"/>
            <a:ext cx="304814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Geometry: polygons</a:t>
            </a:r>
          </a:p>
        </p:txBody>
      </p:sp>
      <p:sp>
        <p:nvSpPr>
          <p:cNvPr id="8195" name="Rectangle 3"/>
          <p:cNvSpPr>
            <a:spLocks/>
          </p:cNvSpPr>
          <p:nvPr/>
        </p:nvSpPr>
        <p:spPr bwMode="auto">
          <a:xfrm>
            <a:off x="8502650" y="1049785"/>
            <a:ext cx="1588576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Gas input:</a:t>
            </a:r>
          </a:p>
        </p:txBody>
      </p:sp>
      <p:sp>
        <p:nvSpPr>
          <p:cNvPr id="8196" name="Rectangle 4"/>
          <p:cNvSpPr>
            <a:spLocks/>
          </p:cNvSpPr>
          <p:nvPr/>
        </p:nvSpPr>
        <p:spPr bwMode="auto">
          <a:xfrm>
            <a:off x="8502650" y="3486150"/>
            <a:ext cx="1865313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pV=NkT</a:t>
            </a:r>
          </a:p>
        </p:txBody>
      </p:sp>
      <p:sp>
        <p:nvSpPr>
          <p:cNvPr id="8197" name="Rectangle 5"/>
          <p:cNvSpPr>
            <a:spLocks/>
          </p:cNvSpPr>
          <p:nvPr/>
        </p:nvSpPr>
        <p:spPr bwMode="auto">
          <a:xfrm>
            <a:off x="6096000" y="4697413"/>
            <a:ext cx="6677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1 Pa*m</a:t>
            </a:r>
            <a:r>
              <a:rPr lang="en-US" altLang="en-US" sz="3900" baseline="32000"/>
              <a:t>3</a:t>
            </a:r>
            <a:r>
              <a:rPr lang="en-US" altLang="en-US" sz="3900"/>
              <a:t>/s = 2.4*10</a:t>
            </a:r>
            <a:r>
              <a:rPr lang="en-US" altLang="en-US" sz="3900" baseline="32000"/>
              <a:t>20</a:t>
            </a:r>
            <a:r>
              <a:rPr lang="en-US" altLang="en-US" sz="3900"/>
              <a:t> molecules/s</a:t>
            </a:r>
          </a:p>
        </p:txBody>
      </p:sp>
      <p:sp>
        <p:nvSpPr>
          <p:cNvPr id="8198" name="Rectangle 6"/>
          <p:cNvSpPr>
            <a:spLocks/>
          </p:cNvSpPr>
          <p:nvPr/>
        </p:nvSpPr>
        <p:spPr bwMode="auto">
          <a:xfrm>
            <a:off x="6477000" y="5894388"/>
            <a:ext cx="5915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Virtual / Physical particle ratio</a:t>
            </a:r>
          </a:p>
        </p:txBody>
      </p:sp>
      <p:sp>
        <p:nvSpPr>
          <p:cNvPr id="8199" name="Rectangle 7"/>
          <p:cNvSpPr>
            <a:spLocks/>
          </p:cNvSpPr>
          <p:nvPr/>
        </p:nvSpPr>
        <p:spPr bwMode="auto">
          <a:xfrm>
            <a:off x="361504" y="151549"/>
            <a:ext cx="9073008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simulations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  <p:bldP spid="8197" grpId="0" autoUpdateAnimBg="0"/>
      <p:bldP spid="819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901700"/>
            <a:ext cx="4937125" cy="3775075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938213"/>
            <a:ext cx="6578600" cy="3614737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3" name="Picture 3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4" y="5924773"/>
            <a:ext cx="2249488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/>
          <p:cNvSpPr>
            <a:spLocks/>
          </p:cNvSpPr>
          <p:nvPr/>
        </p:nvSpPr>
        <p:spPr bwMode="auto">
          <a:xfrm>
            <a:off x="2989802" y="7109048"/>
            <a:ext cx="98758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800"/>
              <a:t>S [m</a:t>
            </a:r>
            <a:r>
              <a:rPr lang="en-US" altLang="en-US" sz="3800" baseline="32000"/>
              <a:t>3</a:t>
            </a:r>
            <a:r>
              <a:rPr lang="en-US" altLang="en-US" sz="3800"/>
              <a:t>/s] = </a:t>
            </a:r>
            <a:r>
              <a:rPr lang="en-US" altLang="en-US" sz="3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sticking</a:t>
            </a:r>
            <a:r>
              <a:rPr lang="en-US" altLang="en-US" sz="3800"/>
              <a:t> [0..1] * 1/4 * A [m</a:t>
            </a:r>
            <a:r>
              <a:rPr lang="en-US" altLang="en-US" sz="3800" baseline="32000"/>
              <a:t>2</a:t>
            </a:r>
            <a:r>
              <a:rPr lang="en-US" altLang="en-US" sz="3800"/>
              <a:t>] * v</a:t>
            </a:r>
            <a:r>
              <a:rPr lang="en-US" altLang="en-US" sz="3800" baseline="-6000"/>
              <a:t>avg </a:t>
            </a:r>
            <a:r>
              <a:rPr lang="en-US" altLang="en-US" sz="3800"/>
              <a:t>[m/s]</a:t>
            </a:r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478377" y="5162734"/>
            <a:ext cx="327801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Pumping / absorption</a:t>
            </a:r>
          </a:p>
        </p:txBody>
      </p:sp>
      <p:sp>
        <p:nvSpPr>
          <p:cNvPr id="10246" name="Rectangle 6"/>
          <p:cNvSpPr>
            <a:spLocks/>
          </p:cNvSpPr>
          <p:nvPr/>
        </p:nvSpPr>
        <p:spPr bwMode="auto">
          <a:xfrm>
            <a:off x="500063" y="168236"/>
            <a:ext cx="1567930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Reflection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10775" y="1852464"/>
            <a:ext cx="6935857" cy="5112568"/>
            <a:chOff x="3110775" y="2443278"/>
            <a:chExt cx="6935857" cy="387981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110776" y="4727837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735003" y="4727837"/>
              <a:ext cx="8669" cy="15558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35003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10776" y="405822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735003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266590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266591" y="360525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908158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90818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387720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422405" y="470814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422405" y="4038532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405062" y="4708146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890818" y="632308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890817" y="5161116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266591" y="514142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266590" y="5121728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735003" y="6283699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110775" y="4058221"/>
              <a:ext cx="0" cy="669616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0046631" y="4038530"/>
              <a:ext cx="0" cy="66961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/>
          <p:cNvSpPr/>
          <p:nvPr/>
        </p:nvSpPr>
        <p:spPr>
          <a:xfrm>
            <a:off x="3110776" y="4298029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2" name="Oval 41"/>
          <p:cNvSpPr/>
          <p:nvPr/>
        </p:nvSpPr>
        <p:spPr>
          <a:xfrm>
            <a:off x="3119759" y="4083124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3" name="TextBox 42"/>
          <p:cNvSpPr txBox="1"/>
          <p:nvPr/>
        </p:nvSpPr>
        <p:spPr>
          <a:xfrm>
            <a:off x="1318347" y="4172969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Entrance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355939" y="4181715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Exit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616365" y="5509869"/>
            <a:ext cx="5963841" cy="343858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0"/>
          <a:stretch/>
        </p:blipFill>
        <p:spPr>
          <a:xfrm>
            <a:off x="6718424" y="5509869"/>
            <a:ext cx="5720842" cy="3438585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813768" y="301471"/>
            <a:ext cx="3820010" cy="931025"/>
          </a:xfrm>
          <a:prstGeom prst="rect">
            <a:avLst/>
          </a:prstGeom>
        </p:spPr>
        <p:txBody>
          <a:bodyPr vert="horz" lIns="97536" tIns="48768" rIns="97536" bIns="4876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93"/>
              <a:t>Monte Carlo</a:t>
            </a:r>
            <a:endParaRPr lang="en-GB" sz="4693" dirty="0"/>
          </a:p>
        </p:txBody>
      </p:sp>
    </p:spTree>
    <p:extLst>
      <p:ext uri="{BB962C8B-B14F-4D97-AF65-F5344CB8AC3E}">
        <p14:creationId xmlns:p14="http://schemas.microsoft.com/office/powerpoint/2010/main" val="26432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22891 -0.15232 L 0.16901 -0.26227 L 0.13529 0.25115 L 0.22891 0.15139 L 0.03412 -0.04422 L -0.00872 0.03264 " pathEditMode="relative" rAng="0" ptsTypes="AAAAAAA">
                                      <p:cBhvr>
                                        <p:cTn id="6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2278 0.06504 L 0.12591 -0.22477 L 0.07148 0.27893 L 0.07721 0.27268 L 0.25755 -0.07014 L 0.34804 0.28403 L 0.46302 -0.0581 L 0.29192 -0.12917 L 0.52096 0.05694 " pathEditMode="relative" rAng="0" ptsTypes="AAAAAAAAAA">
                                      <p:cBhvr>
                                        <p:cTn id="10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FFFFFF"/>
      </a:accent3>
      <a:accent4>
        <a:srgbClr val="000000"/>
      </a:accent4>
      <a:accent5>
        <a:srgbClr val="BED2D6"/>
      </a:accent5>
      <a:accent6>
        <a:srgbClr val="8B876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74</TotalTime>
  <Words>176</Words>
  <Application>Microsoft Office PowerPoint</Application>
  <PresentationFormat>Custom</PresentationFormat>
  <Paragraphs>47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Calibri Light</vt:lpstr>
      <vt:lpstr>Cambria Math</vt:lpstr>
      <vt:lpstr>Gill Sans SemiBold</vt:lpstr>
      <vt:lpstr>Helvetica Neue</vt:lpstr>
      <vt:lpstr>Utopia-Italic</vt:lpstr>
      <vt:lpstr>Retrospect</vt:lpstr>
      <vt:lpstr>PowerPoint Presentation</vt:lpstr>
      <vt:lpstr>Analytic methods</vt:lpstr>
      <vt:lpstr>PowerPoint Presentation</vt:lpstr>
      <vt:lpstr>PowerPoint Presentation</vt:lpstr>
      <vt:lpstr>The idea: Monte Carlo method</vt:lpstr>
      <vt:lpstr>Monte Carlo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Marton Ady</dc:creator>
  <cp:lastModifiedBy>Marton Ady</cp:lastModifiedBy>
  <cp:revision>6</cp:revision>
  <dcterms:modified xsi:type="dcterms:W3CDTF">2017-05-24T15:24:18Z</dcterms:modified>
</cp:coreProperties>
</file>